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8" r:id="rId6"/>
    <p:sldId id="260" r:id="rId7"/>
    <p:sldId id="261" r:id="rId8"/>
    <p:sldId id="266" r:id="rId9"/>
    <p:sldId id="262" r:id="rId10"/>
    <p:sldId id="263" r:id="rId11"/>
    <p:sldId id="267" r:id="rId12"/>
    <p:sldId id="264" r:id="rId13"/>
    <p:sldId id="265" r:id="rId14"/>
    <p:sldId id="269" r:id="rId15"/>
    <p:sldId id="270" r:id="rId16"/>
    <p:sldId id="271" r:id="rId17"/>
    <p:sldId id="272" r:id="rId18"/>
    <p:sldId id="273" r:id="rId19"/>
    <p:sldId id="274"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54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37C39-F596-49F4-804D-B4009008A86E}"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02485-15BF-406E-BFA0-98C7B462B46C}" type="slidenum">
              <a:rPr lang="en-US" smtClean="0"/>
              <a:t>‹#›</a:t>
            </a:fld>
            <a:endParaRPr lang="en-US"/>
          </a:p>
        </p:txBody>
      </p:sp>
    </p:spTree>
    <p:extLst>
      <p:ext uri="{BB962C8B-B14F-4D97-AF65-F5344CB8AC3E}">
        <p14:creationId xmlns:p14="http://schemas.microsoft.com/office/powerpoint/2010/main" val="1755349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37C39-F596-49F4-804D-B4009008A86E}"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02485-15BF-406E-BFA0-98C7B462B46C}" type="slidenum">
              <a:rPr lang="en-US" smtClean="0"/>
              <a:t>‹#›</a:t>
            </a:fld>
            <a:endParaRPr lang="en-US"/>
          </a:p>
        </p:txBody>
      </p:sp>
    </p:spTree>
    <p:extLst>
      <p:ext uri="{BB962C8B-B14F-4D97-AF65-F5344CB8AC3E}">
        <p14:creationId xmlns:p14="http://schemas.microsoft.com/office/powerpoint/2010/main" val="299020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37C39-F596-49F4-804D-B4009008A86E}"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02485-15BF-406E-BFA0-98C7B462B46C}" type="slidenum">
              <a:rPr lang="en-US" smtClean="0"/>
              <a:t>‹#›</a:t>
            </a:fld>
            <a:endParaRPr lang="en-US"/>
          </a:p>
        </p:txBody>
      </p:sp>
    </p:spTree>
    <p:extLst>
      <p:ext uri="{BB962C8B-B14F-4D97-AF65-F5344CB8AC3E}">
        <p14:creationId xmlns:p14="http://schemas.microsoft.com/office/powerpoint/2010/main" val="184661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37C39-F596-49F4-804D-B4009008A86E}"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02485-15BF-406E-BFA0-98C7B462B46C}" type="slidenum">
              <a:rPr lang="en-US" smtClean="0"/>
              <a:t>‹#›</a:t>
            </a:fld>
            <a:endParaRPr lang="en-US"/>
          </a:p>
        </p:txBody>
      </p:sp>
    </p:spTree>
    <p:extLst>
      <p:ext uri="{BB962C8B-B14F-4D97-AF65-F5344CB8AC3E}">
        <p14:creationId xmlns:p14="http://schemas.microsoft.com/office/powerpoint/2010/main" val="884870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37C39-F596-49F4-804D-B4009008A86E}"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02485-15BF-406E-BFA0-98C7B462B46C}" type="slidenum">
              <a:rPr lang="en-US" smtClean="0"/>
              <a:t>‹#›</a:t>
            </a:fld>
            <a:endParaRPr lang="en-US"/>
          </a:p>
        </p:txBody>
      </p:sp>
    </p:spTree>
    <p:extLst>
      <p:ext uri="{BB962C8B-B14F-4D97-AF65-F5344CB8AC3E}">
        <p14:creationId xmlns:p14="http://schemas.microsoft.com/office/powerpoint/2010/main" val="381977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37C39-F596-49F4-804D-B4009008A86E}"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02485-15BF-406E-BFA0-98C7B462B46C}" type="slidenum">
              <a:rPr lang="en-US" smtClean="0"/>
              <a:t>‹#›</a:t>
            </a:fld>
            <a:endParaRPr lang="en-US"/>
          </a:p>
        </p:txBody>
      </p:sp>
    </p:spTree>
    <p:extLst>
      <p:ext uri="{BB962C8B-B14F-4D97-AF65-F5344CB8AC3E}">
        <p14:creationId xmlns:p14="http://schemas.microsoft.com/office/powerpoint/2010/main" val="174484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37C39-F596-49F4-804D-B4009008A86E}" type="datetimeFigureOut">
              <a:rPr lang="en-US" smtClean="0"/>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D02485-15BF-406E-BFA0-98C7B462B46C}" type="slidenum">
              <a:rPr lang="en-US" smtClean="0"/>
              <a:t>‹#›</a:t>
            </a:fld>
            <a:endParaRPr lang="en-US"/>
          </a:p>
        </p:txBody>
      </p:sp>
    </p:spTree>
    <p:extLst>
      <p:ext uri="{BB962C8B-B14F-4D97-AF65-F5344CB8AC3E}">
        <p14:creationId xmlns:p14="http://schemas.microsoft.com/office/powerpoint/2010/main" val="83658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37C39-F596-49F4-804D-B4009008A86E}"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D02485-15BF-406E-BFA0-98C7B462B46C}" type="slidenum">
              <a:rPr lang="en-US" smtClean="0"/>
              <a:t>‹#›</a:t>
            </a:fld>
            <a:endParaRPr lang="en-US"/>
          </a:p>
        </p:txBody>
      </p:sp>
    </p:spTree>
    <p:extLst>
      <p:ext uri="{BB962C8B-B14F-4D97-AF65-F5344CB8AC3E}">
        <p14:creationId xmlns:p14="http://schemas.microsoft.com/office/powerpoint/2010/main" val="141270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37C39-F596-49F4-804D-B4009008A86E}" type="datetimeFigureOut">
              <a:rPr lang="en-US" smtClean="0"/>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D02485-15BF-406E-BFA0-98C7B462B46C}" type="slidenum">
              <a:rPr lang="en-US" smtClean="0"/>
              <a:t>‹#›</a:t>
            </a:fld>
            <a:endParaRPr lang="en-US"/>
          </a:p>
        </p:txBody>
      </p:sp>
    </p:spTree>
    <p:extLst>
      <p:ext uri="{BB962C8B-B14F-4D97-AF65-F5344CB8AC3E}">
        <p14:creationId xmlns:p14="http://schemas.microsoft.com/office/powerpoint/2010/main" val="315942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37C39-F596-49F4-804D-B4009008A86E}"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02485-15BF-406E-BFA0-98C7B462B46C}" type="slidenum">
              <a:rPr lang="en-US" smtClean="0"/>
              <a:t>‹#›</a:t>
            </a:fld>
            <a:endParaRPr lang="en-US"/>
          </a:p>
        </p:txBody>
      </p:sp>
    </p:spTree>
    <p:extLst>
      <p:ext uri="{BB962C8B-B14F-4D97-AF65-F5344CB8AC3E}">
        <p14:creationId xmlns:p14="http://schemas.microsoft.com/office/powerpoint/2010/main" val="294884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37C39-F596-49F4-804D-B4009008A86E}"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02485-15BF-406E-BFA0-98C7B462B46C}" type="slidenum">
              <a:rPr lang="en-US" smtClean="0"/>
              <a:t>‹#›</a:t>
            </a:fld>
            <a:endParaRPr lang="en-US"/>
          </a:p>
        </p:txBody>
      </p:sp>
    </p:spTree>
    <p:extLst>
      <p:ext uri="{BB962C8B-B14F-4D97-AF65-F5344CB8AC3E}">
        <p14:creationId xmlns:p14="http://schemas.microsoft.com/office/powerpoint/2010/main" val="3372441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37C39-F596-49F4-804D-B4009008A86E}" type="datetimeFigureOut">
              <a:rPr lang="en-US" smtClean="0"/>
              <a:t>10/5/2022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02485-15BF-406E-BFA0-98C7B462B46C}" type="slidenum">
              <a:rPr lang="en-US" smtClean="0"/>
              <a:t>‹#›</a:t>
            </a:fld>
            <a:endParaRPr lang="en-US"/>
          </a:p>
        </p:txBody>
      </p:sp>
    </p:spTree>
    <p:extLst>
      <p:ext uri="{BB962C8B-B14F-4D97-AF65-F5344CB8AC3E}">
        <p14:creationId xmlns:p14="http://schemas.microsoft.com/office/powerpoint/2010/main" val="3296873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2209799"/>
          </a:xfrm>
        </p:spPr>
        <p:txBody>
          <a:bodyPr>
            <a:normAutofit/>
          </a:bodyPr>
          <a:lstStyle/>
          <a:p>
            <a:r>
              <a:rPr lang="en-US" sz="6600" b="1" dirty="0" smtClean="0"/>
              <a:t>The scalp</a:t>
            </a:r>
            <a:endParaRPr lang="en-US" sz="6600" b="1" dirty="0"/>
          </a:p>
        </p:txBody>
      </p:sp>
      <p:sp>
        <p:nvSpPr>
          <p:cNvPr id="3" name="Subtitle 2"/>
          <p:cNvSpPr>
            <a:spLocks noGrp="1"/>
          </p:cNvSpPr>
          <p:nvPr>
            <p:ph type="subTitle" idx="1"/>
          </p:nvPr>
        </p:nvSpPr>
        <p:spPr>
          <a:xfrm>
            <a:off x="1066800" y="3048000"/>
            <a:ext cx="6858000" cy="2590800"/>
          </a:xfrm>
        </p:spPr>
        <p:txBody>
          <a:bodyPr/>
          <a:lstStyle/>
          <a:p>
            <a:r>
              <a:rPr lang="en-US" sz="3600" dirty="0" smtClean="0">
                <a:solidFill>
                  <a:srgbClr val="FF0000"/>
                </a:solidFill>
              </a:rPr>
              <a:t> </a:t>
            </a:r>
            <a:r>
              <a:rPr lang="en-US" sz="3600" dirty="0" err="1" smtClean="0">
                <a:solidFill>
                  <a:srgbClr val="FF0000"/>
                </a:solidFill>
              </a:rPr>
              <a:t>Assitant</a:t>
            </a:r>
            <a:r>
              <a:rPr lang="en-US" sz="3600" dirty="0" smtClean="0">
                <a:solidFill>
                  <a:srgbClr val="FF0000"/>
                </a:solidFill>
              </a:rPr>
              <a:t> lecturer</a:t>
            </a:r>
          </a:p>
          <a:p>
            <a:r>
              <a:rPr lang="en-US" dirty="0" smtClean="0">
                <a:solidFill>
                  <a:srgbClr val="FF0000"/>
                </a:solidFill>
              </a:rPr>
              <a:t> Dr. </a:t>
            </a:r>
            <a:r>
              <a:rPr lang="en-US" dirty="0" err="1" smtClean="0">
                <a:solidFill>
                  <a:srgbClr val="FF0000"/>
                </a:solidFill>
              </a:rPr>
              <a:t>Hala</a:t>
            </a:r>
            <a:r>
              <a:rPr lang="en-US" dirty="0" smtClean="0">
                <a:solidFill>
                  <a:srgbClr val="FF0000"/>
                </a:solidFill>
              </a:rPr>
              <a:t> Abbas</a:t>
            </a:r>
          </a:p>
          <a:p>
            <a:endParaRPr lang="en-US" dirty="0" smtClean="0">
              <a:solidFill>
                <a:srgbClr val="FF0000"/>
              </a:solidFill>
            </a:endParaRPr>
          </a:p>
          <a:p>
            <a:r>
              <a:rPr lang="en-US" dirty="0" smtClean="0">
                <a:solidFill>
                  <a:srgbClr val="FF0000"/>
                </a:solidFill>
              </a:rPr>
              <a:t>Second stage/ </a:t>
            </a:r>
            <a:r>
              <a:rPr lang="en-US" dirty="0" err="1" smtClean="0">
                <a:solidFill>
                  <a:srgbClr val="FF0000"/>
                </a:solidFill>
              </a:rPr>
              <a:t>dentisry</a:t>
            </a:r>
            <a:r>
              <a:rPr lang="en-US" dirty="0" smtClean="0">
                <a:solidFill>
                  <a:srgbClr val="FF0000"/>
                </a:solidFill>
              </a:rPr>
              <a:t> college</a:t>
            </a:r>
            <a:endParaRPr lang="en-US"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762000"/>
            <a:ext cx="238125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153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Sensory Nerve Supply of the Scalp</a:t>
            </a:r>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sz="2800" b="1" u="sng" dirty="0">
                <a:solidFill>
                  <a:srgbClr val="92D050"/>
                </a:solidFill>
              </a:rPr>
              <a:t>The </a:t>
            </a:r>
            <a:r>
              <a:rPr lang="en-US" sz="2800" b="1" u="sng" dirty="0" err="1">
                <a:solidFill>
                  <a:srgbClr val="92D050"/>
                </a:solidFill>
              </a:rPr>
              <a:t>auriculotemporal</a:t>
            </a:r>
            <a:r>
              <a:rPr lang="en-US" sz="2800" b="1" u="sng" dirty="0">
                <a:solidFill>
                  <a:srgbClr val="92D050"/>
                </a:solidFill>
              </a:rPr>
              <a:t> nerve, </a:t>
            </a:r>
            <a:r>
              <a:rPr lang="en-US" sz="2600" b="1" dirty="0"/>
              <a:t>a branch of the mandibular division of the </a:t>
            </a:r>
            <a:r>
              <a:rPr lang="en-US" sz="2600" b="1" dirty="0" smtClean="0"/>
              <a:t>trigeminal nerve</a:t>
            </a:r>
            <a:r>
              <a:rPr lang="en-US" sz="2600" b="1" dirty="0"/>
              <a:t>, ascends over the side of the head from in front of the auricle. </a:t>
            </a:r>
            <a:endParaRPr lang="en-US" sz="2600" b="1" dirty="0" smtClean="0"/>
          </a:p>
          <a:p>
            <a:pPr marL="0" indent="0">
              <a:buNone/>
            </a:pPr>
            <a:r>
              <a:rPr lang="en-US" sz="2800" b="1" u="sng" dirty="0">
                <a:solidFill>
                  <a:srgbClr val="92D050"/>
                </a:solidFill>
              </a:rPr>
              <a:t>The lesser occipital nerve, </a:t>
            </a:r>
            <a:r>
              <a:rPr lang="en-US" sz="2600" b="1" dirty="0"/>
              <a:t>a branch of the cervical plexus (C2), supplies the scalp over </a:t>
            </a:r>
            <a:r>
              <a:rPr lang="en-US" sz="2600" b="1" dirty="0" smtClean="0"/>
              <a:t>the </a:t>
            </a:r>
            <a:r>
              <a:rPr lang="en-US" sz="2600" b="1" dirty="0"/>
              <a:t>lateral part of the occipital region and the skin over the medial surface of the auricle.</a:t>
            </a:r>
          </a:p>
          <a:p>
            <a:pPr marL="0" indent="0">
              <a:buNone/>
            </a:pPr>
            <a:r>
              <a:rPr lang="en-US" sz="2800" b="1" u="sng" dirty="0">
                <a:solidFill>
                  <a:srgbClr val="92D050"/>
                </a:solidFill>
              </a:rPr>
              <a:t>The greater occipital nerve, </a:t>
            </a:r>
            <a:r>
              <a:rPr lang="en-US" sz="2600" b="1" dirty="0"/>
              <a:t>a branch of the posterior ramus of the 2nd cervical </a:t>
            </a:r>
            <a:r>
              <a:rPr lang="en-US" sz="2600" b="1" dirty="0" smtClean="0"/>
              <a:t>nerve (</a:t>
            </a:r>
            <a:r>
              <a:rPr lang="en-US" sz="2600" b="1" dirty="0"/>
              <a:t>C2), ascends over the back of the scalp and supplies the skin as far forward as </a:t>
            </a:r>
            <a:r>
              <a:rPr lang="en-US" sz="2600" b="1" dirty="0" smtClean="0"/>
              <a:t>the vertex </a:t>
            </a:r>
            <a:r>
              <a:rPr lang="en-US" sz="2600" b="1" dirty="0"/>
              <a:t>of the skull.</a:t>
            </a:r>
          </a:p>
          <a:p>
            <a:endParaRPr lang="en-US" dirty="0"/>
          </a:p>
        </p:txBody>
      </p:sp>
    </p:spTree>
    <p:extLst>
      <p:ext uri="{BB962C8B-B14F-4D97-AF65-F5344CB8AC3E}">
        <p14:creationId xmlns:p14="http://schemas.microsoft.com/office/powerpoint/2010/main" val="1338279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8229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310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Arterial Supply of the Scalp</a:t>
            </a:r>
            <a:endParaRPr lang="en-US" b="1" dirty="0">
              <a:solidFill>
                <a:srgbClr val="FF0000"/>
              </a:solidFill>
            </a:endParaRPr>
          </a:p>
        </p:txBody>
      </p:sp>
      <p:sp>
        <p:nvSpPr>
          <p:cNvPr id="3" name="Content Placeholder 2"/>
          <p:cNvSpPr>
            <a:spLocks noGrp="1"/>
          </p:cNvSpPr>
          <p:nvPr>
            <p:ph idx="1"/>
          </p:nvPr>
        </p:nvSpPr>
        <p:spPr/>
        <p:txBody>
          <a:bodyPr>
            <a:noAutofit/>
          </a:bodyPr>
          <a:lstStyle/>
          <a:p>
            <a:r>
              <a:rPr lang="en-US" sz="2400" dirty="0" smtClean="0"/>
              <a:t>The scalp has a rich supply of blood to nourish the hair follicles, and, for this reason, the smallest cut bleeds profusely. The arteries lie in the superficial fascia. </a:t>
            </a:r>
          </a:p>
          <a:p>
            <a:r>
              <a:rPr lang="en-US" sz="2400" b="1" u="sng" dirty="0" smtClean="0">
                <a:solidFill>
                  <a:schemeClr val="tx2">
                    <a:lumMod val="60000"/>
                    <a:lumOff val="40000"/>
                  </a:schemeClr>
                </a:solidFill>
              </a:rPr>
              <a:t>The </a:t>
            </a:r>
            <a:r>
              <a:rPr lang="en-US" sz="2400" b="1" u="sng" dirty="0" err="1" smtClean="0">
                <a:solidFill>
                  <a:schemeClr val="tx2">
                    <a:lumMod val="60000"/>
                    <a:lumOff val="40000"/>
                  </a:schemeClr>
                </a:solidFill>
              </a:rPr>
              <a:t>supratrochlear</a:t>
            </a:r>
            <a:r>
              <a:rPr lang="en-US" sz="2400" b="1" u="sng" dirty="0" smtClean="0">
                <a:solidFill>
                  <a:schemeClr val="tx2">
                    <a:lumMod val="60000"/>
                    <a:lumOff val="40000"/>
                  </a:schemeClr>
                </a:solidFill>
              </a:rPr>
              <a:t> and the supraorbital arteries</a:t>
            </a:r>
            <a:r>
              <a:rPr lang="en-US" sz="2400" dirty="0" smtClean="0"/>
              <a:t>, branches of the ophthalmic artery, ascend over the forehead in company with the </a:t>
            </a:r>
            <a:r>
              <a:rPr lang="en-US" sz="2400" dirty="0" err="1" smtClean="0"/>
              <a:t>supratrochlear</a:t>
            </a:r>
            <a:r>
              <a:rPr lang="en-US" sz="2400" dirty="0" smtClean="0"/>
              <a:t> and supraorbital nerves.</a:t>
            </a:r>
          </a:p>
          <a:p>
            <a:r>
              <a:rPr lang="en-US" sz="2800" b="1" u="sng" dirty="0">
                <a:solidFill>
                  <a:schemeClr val="tx2">
                    <a:lumMod val="60000"/>
                    <a:lumOff val="40000"/>
                  </a:schemeClr>
                </a:solidFill>
              </a:rPr>
              <a:t>The superficial temporal artery,</a:t>
            </a:r>
            <a:r>
              <a:rPr lang="en-US" sz="2400" b="1" u="sng" dirty="0">
                <a:solidFill>
                  <a:schemeClr val="tx2">
                    <a:lumMod val="60000"/>
                    <a:lumOff val="40000"/>
                  </a:schemeClr>
                </a:solidFill>
              </a:rPr>
              <a:t> </a:t>
            </a:r>
            <a:r>
              <a:rPr lang="en-US" sz="2400" dirty="0" smtClean="0"/>
              <a:t>a branch of the external carotid artery, ascends in front of the auricle in company with the </a:t>
            </a:r>
            <a:r>
              <a:rPr lang="en-US" sz="2400" dirty="0" err="1" smtClean="0"/>
              <a:t>auriculotemporal</a:t>
            </a:r>
            <a:r>
              <a:rPr lang="en-US" sz="2400" dirty="0" smtClean="0"/>
              <a:t> nerve. It divides into anterior and posterior branches, which supply the skin over the frontal and temporal regions.</a:t>
            </a:r>
            <a:endParaRPr lang="en-US" sz="2400" dirty="0"/>
          </a:p>
        </p:txBody>
      </p:sp>
    </p:spTree>
    <p:extLst>
      <p:ext uri="{BB962C8B-B14F-4D97-AF65-F5344CB8AC3E}">
        <p14:creationId xmlns:p14="http://schemas.microsoft.com/office/powerpoint/2010/main" val="206418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Arterial Supply of the Scalp</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b="1" u="sng" dirty="0">
                <a:solidFill>
                  <a:schemeClr val="tx2">
                    <a:lumMod val="60000"/>
                    <a:lumOff val="40000"/>
                  </a:schemeClr>
                </a:solidFill>
              </a:rPr>
              <a:t>The posterior auricular artery, </a:t>
            </a:r>
            <a:r>
              <a:rPr lang="en-US" dirty="0" smtClean="0"/>
              <a:t>a branch of the external carotid artery, ascends behind </a:t>
            </a:r>
          </a:p>
          <a:p>
            <a:r>
              <a:rPr lang="en-US" dirty="0" smtClean="0"/>
              <a:t>the auricle to supply the scalp above and behind the auricle.</a:t>
            </a:r>
          </a:p>
          <a:p>
            <a:r>
              <a:rPr lang="en-US" b="1" u="sng" dirty="0" smtClean="0">
                <a:solidFill>
                  <a:schemeClr val="tx2">
                    <a:lumMod val="60000"/>
                    <a:lumOff val="40000"/>
                  </a:schemeClr>
                </a:solidFill>
              </a:rPr>
              <a:t>The occipital artery, </a:t>
            </a:r>
            <a:r>
              <a:rPr lang="en-US" dirty="0" smtClean="0"/>
              <a:t>a branch of the external carotid artery, ascends in company with </a:t>
            </a:r>
          </a:p>
          <a:p>
            <a:r>
              <a:rPr lang="en-US" dirty="0" smtClean="0"/>
              <a:t>the greater occipital nerve. It supplies the skin over the back of the scalp and reaches </a:t>
            </a:r>
          </a:p>
          <a:p>
            <a:r>
              <a:rPr lang="en-US" dirty="0" smtClean="0"/>
              <a:t>as high as the vertex of the skull.</a:t>
            </a:r>
            <a:endParaRPr lang="en-US" dirty="0"/>
          </a:p>
        </p:txBody>
      </p:sp>
    </p:spTree>
    <p:extLst>
      <p:ext uri="{BB962C8B-B14F-4D97-AF65-F5344CB8AC3E}">
        <p14:creationId xmlns:p14="http://schemas.microsoft.com/office/powerpoint/2010/main" val="1238119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809625"/>
            <a:ext cx="8934450"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858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Venous Drainage of the Scalp</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u="sng" dirty="0" smtClean="0">
                <a:solidFill>
                  <a:srgbClr val="00B0F0"/>
                </a:solidFill>
              </a:rPr>
              <a:t>The </a:t>
            </a:r>
            <a:r>
              <a:rPr lang="en-US" b="1" u="sng" dirty="0" err="1" smtClean="0">
                <a:solidFill>
                  <a:srgbClr val="00B0F0"/>
                </a:solidFill>
              </a:rPr>
              <a:t>supratrochlear</a:t>
            </a:r>
            <a:r>
              <a:rPr lang="en-US" b="1" u="sng" dirty="0" smtClean="0">
                <a:solidFill>
                  <a:srgbClr val="00B0F0"/>
                </a:solidFill>
              </a:rPr>
              <a:t> and supraorbital veins </a:t>
            </a:r>
            <a:r>
              <a:rPr lang="en-US" dirty="0" smtClean="0"/>
              <a:t>unite at the medial margin of the orbit to form the facial vein.</a:t>
            </a:r>
            <a:r>
              <a:rPr lang="en-US" b="1" dirty="0" smtClean="0"/>
              <a:t/>
            </a:r>
            <a:br>
              <a:rPr lang="en-US" b="1" dirty="0" smtClean="0"/>
            </a:br>
            <a:r>
              <a:rPr lang="en-US" b="1" u="sng" dirty="0" smtClean="0">
                <a:solidFill>
                  <a:srgbClr val="00B0F0"/>
                </a:solidFill>
              </a:rPr>
              <a:t>The superficial temporal vein </a:t>
            </a:r>
            <a:r>
              <a:rPr lang="en-US" dirty="0" smtClean="0"/>
              <a:t>unites with the maxillary vein in the substance of the </a:t>
            </a:r>
            <a:r>
              <a:rPr lang="en-US" dirty="0" err="1" smtClean="0"/>
              <a:t>The</a:t>
            </a:r>
            <a:r>
              <a:rPr lang="en-US" dirty="0" smtClean="0"/>
              <a:t> posterior auricular vein unites with the posterior division of the </a:t>
            </a:r>
            <a:r>
              <a:rPr lang="en-US" dirty="0" err="1" smtClean="0"/>
              <a:t>retromandibular</a:t>
            </a:r>
            <a:r>
              <a:rPr lang="en-US" dirty="0" smtClean="0"/>
              <a:t> vein, just below the parotid gland, to form the external jugular vein .</a:t>
            </a:r>
          </a:p>
          <a:p>
            <a:pPr marL="0" indent="0">
              <a:buNone/>
            </a:pPr>
            <a:r>
              <a:rPr lang="en-US" b="1" u="sng" dirty="0" smtClean="0">
                <a:solidFill>
                  <a:srgbClr val="00B0F0"/>
                </a:solidFill>
              </a:rPr>
              <a:t>The occipital vein </a:t>
            </a:r>
            <a:r>
              <a:rPr lang="en-US" dirty="0" smtClean="0"/>
              <a:t>drains into the </a:t>
            </a:r>
            <a:r>
              <a:rPr lang="en-US" dirty="0" err="1" smtClean="0"/>
              <a:t>suboccipital</a:t>
            </a:r>
            <a:r>
              <a:rPr lang="en-US" dirty="0" smtClean="0"/>
              <a:t> venous plexus, which in turn drains into the vertebral veins or the internal .</a:t>
            </a:r>
            <a:endParaRPr lang="en-US" dirty="0"/>
          </a:p>
        </p:txBody>
      </p:sp>
    </p:spTree>
    <p:extLst>
      <p:ext uri="{BB962C8B-B14F-4D97-AF65-F5344CB8AC3E}">
        <p14:creationId xmlns:p14="http://schemas.microsoft.com/office/powerpoint/2010/main" val="4122612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95250"/>
            <a:ext cx="8343900"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243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rPr>
              <a:t>Lymph Drainage of the Scalp</a:t>
            </a:r>
          </a:p>
        </p:txBody>
      </p:sp>
      <p:sp>
        <p:nvSpPr>
          <p:cNvPr id="3" name="Content Placeholder 2"/>
          <p:cNvSpPr>
            <a:spLocks noGrp="1"/>
          </p:cNvSpPr>
          <p:nvPr>
            <p:ph idx="1"/>
          </p:nvPr>
        </p:nvSpPr>
        <p:spPr/>
        <p:txBody>
          <a:bodyPr>
            <a:normAutofit fontScale="92500" lnSpcReduction="10000"/>
          </a:bodyPr>
          <a:lstStyle/>
          <a:p>
            <a:r>
              <a:rPr lang="en-US" dirty="0" smtClean="0"/>
              <a:t>Lymph vessels in the anterior part of the scalp and forehead drain into the </a:t>
            </a:r>
            <a:r>
              <a:rPr lang="en-US" b="1" dirty="0" smtClean="0">
                <a:solidFill>
                  <a:srgbClr val="00B0F0"/>
                </a:solidFill>
              </a:rPr>
              <a:t>submandibular lymph nodes </a:t>
            </a:r>
          </a:p>
          <a:p>
            <a:r>
              <a:rPr lang="en-US" dirty="0" smtClean="0"/>
              <a:t>Drainage from the lateral part of the scalp above </a:t>
            </a:r>
          </a:p>
          <a:p>
            <a:r>
              <a:rPr lang="en-US" dirty="0" smtClean="0"/>
              <a:t>the ear is into the </a:t>
            </a:r>
            <a:r>
              <a:rPr lang="en-US" b="1" dirty="0" smtClean="0">
                <a:solidFill>
                  <a:srgbClr val="00B0F0"/>
                </a:solidFill>
              </a:rPr>
              <a:t>superficial parotid </a:t>
            </a:r>
            <a:r>
              <a:rPr lang="en-US" b="1" dirty="0" err="1" smtClean="0">
                <a:solidFill>
                  <a:srgbClr val="00B0F0"/>
                </a:solidFill>
              </a:rPr>
              <a:t>preauricular</a:t>
            </a:r>
            <a:r>
              <a:rPr lang="en-US" b="1" dirty="0" smtClean="0">
                <a:solidFill>
                  <a:srgbClr val="00B0F0"/>
                </a:solidFill>
              </a:rPr>
              <a:t>) nodes; </a:t>
            </a:r>
          </a:p>
          <a:p>
            <a:r>
              <a:rPr lang="en-US" dirty="0" smtClean="0"/>
              <a:t>lymph vessels in the part of the scalp above and behind the ear drain into the </a:t>
            </a:r>
            <a:r>
              <a:rPr lang="en-US" b="1" dirty="0" smtClean="0">
                <a:solidFill>
                  <a:srgbClr val="00B0F0"/>
                </a:solidFill>
              </a:rPr>
              <a:t>mastoid nodes. </a:t>
            </a:r>
            <a:r>
              <a:rPr lang="en-US" dirty="0" smtClean="0"/>
              <a:t>Vessels in the back of the scalp drain into the </a:t>
            </a:r>
            <a:r>
              <a:rPr lang="en-US" b="1" dirty="0" smtClean="0">
                <a:solidFill>
                  <a:srgbClr val="00B0F0"/>
                </a:solidFill>
              </a:rPr>
              <a:t>occipital nodes.</a:t>
            </a:r>
          </a:p>
          <a:p>
            <a:endParaRPr lang="en-US" dirty="0"/>
          </a:p>
        </p:txBody>
      </p:sp>
    </p:spTree>
    <p:extLst>
      <p:ext uri="{BB962C8B-B14F-4D97-AF65-F5344CB8AC3E}">
        <p14:creationId xmlns:p14="http://schemas.microsoft.com/office/powerpoint/2010/main" val="680773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86147"/>
            <a:ext cx="8382000" cy="636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851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Clinical Notes and significance</a:t>
            </a:r>
            <a:r>
              <a:rPr lang="en-US" dirty="0" smtClean="0"/>
              <a:t/>
            </a:r>
            <a:br>
              <a:rPr lang="en-US" dirty="0" smtClean="0"/>
            </a:br>
            <a:endParaRPr lang="en-US" dirty="0"/>
          </a:p>
        </p:txBody>
      </p:sp>
      <p:sp>
        <p:nvSpPr>
          <p:cNvPr id="3" name="Content Placeholder 2"/>
          <p:cNvSpPr>
            <a:spLocks noGrp="1"/>
          </p:cNvSpPr>
          <p:nvPr>
            <p:ph idx="1"/>
          </p:nvPr>
        </p:nvSpPr>
        <p:spPr>
          <a:xfrm>
            <a:off x="457200" y="1143000"/>
            <a:ext cx="8229600" cy="4983163"/>
          </a:xfrm>
        </p:spPr>
        <p:txBody>
          <a:bodyPr>
            <a:noAutofit/>
          </a:bodyPr>
          <a:lstStyle/>
          <a:p>
            <a:r>
              <a:rPr lang="en-US" sz="1800" dirty="0" smtClean="0"/>
              <a:t>The skin of the scalp possesses numerous sebaceous glands, the ducts of which are prone to infection and damage by combs. For this reason, </a:t>
            </a:r>
            <a:r>
              <a:rPr lang="en-US" sz="2400" b="1" u="sng" dirty="0" smtClean="0">
                <a:solidFill>
                  <a:srgbClr val="FF0000"/>
                </a:solidFill>
              </a:rPr>
              <a:t>sebaceous cysts </a:t>
            </a:r>
            <a:r>
              <a:rPr lang="en-US" sz="1800" dirty="0" smtClean="0"/>
              <a:t>of the scalp are common.</a:t>
            </a:r>
          </a:p>
          <a:p>
            <a:r>
              <a:rPr lang="en-US" sz="1800" dirty="0" smtClean="0"/>
              <a:t>Even a small laceration of the scalp can cause severe blood loss. It is often difficult to stop the </a:t>
            </a:r>
            <a:r>
              <a:rPr lang="en-US" sz="2400" b="1" u="sng" dirty="0" smtClean="0">
                <a:solidFill>
                  <a:srgbClr val="FF0000"/>
                </a:solidFill>
              </a:rPr>
              <a:t>bleeding</a:t>
            </a:r>
            <a:r>
              <a:rPr lang="en-US" sz="1800" dirty="0" smtClean="0"/>
              <a:t> of a scalp wound because the arterial walls are attached to fibrous septa in the subcutaneous tissue and are unable to contract or retract to allow blood clotting to take place. Local pressure applied to the scalp is the only satisfactory method of stopping the bleeding.</a:t>
            </a:r>
            <a:br>
              <a:rPr lang="en-US" sz="1800" dirty="0" smtClean="0"/>
            </a:br>
            <a:r>
              <a:rPr lang="en-US" sz="2400" b="1" u="sng" dirty="0" smtClean="0">
                <a:solidFill>
                  <a:srgbClr val="FF0000"/>
                </a:solidFill>
              </a:rPr>
              <a:t>Infections</a:t>
            </a:r>
            <a:r>
              <a:rPr lang="en-US" sz="1800" dirty="0" smtClean="0"/>
              <a:t> of the scalp tend to remain localized and are usually painful because of the abundant fibrous tissue in the subcutaneous layer. Occasionally, an infection of the scalp spreads by the emissary veins, which are </a:t>
            </a:r>
            <a:r>
              <a:rPr lang="en-US" sz="1800" dirty="0" err="1" smtClean="0"/>
              <a:t>valveless</a:t>
            </a:r>
            <a:r>
              <a:rPr lang="en-US" sz="1800" dirty="0" smtClean="0"/>
              <a:t>, to the skull bones, causing osteomyelitis. Infected blood in the </a:t>
            </a:r>
            <a:r>
              <a:rPr lang="en-US" sz="1800" dirty="0" err="1" smtClean="0"/>
              <a:t>diploic</a:t>
            </a:r>
            <a:r>
              <a:rPr lang="en-US" sz="1800" dirty="0" smtClean="0"/>
              <a:t> veins may travel by the emissary veins farther into the venous sinuses and produce venous sinus thrombosis. Furthermore, blood or pus may collect in the potential space beneath the </a:t>
            </a:r>
            <a:r>
              <a:rPr lang="en-US" sz="1800" dirty="0" err="1" smtClean="0"/>
              <a:t>epicranial</a:t>
            </a:r>
            <a:r>
              <a:rPr lang="en-US" sz="1800" dirty="0" smtClean="0"/>
              <a:t> </a:t>
            </a:r>
            <a:r>
              <a:rPr lang="en-US" sz="1800" dirty="0" err="1" smtClean="0"/>
              <a:t>aponeurosis</a:t>
            </a:r>
            <a:r>
              <a:rPr lang="en-US" sz="1800" dirty="0" smtClean="0"/>
              <a:t>. It tends to spread over the skull.</a:t>
            </a:r>
            <a:endParaRPr lang="en-US" sz="1800" dirty="0"/>
          </a:p>
        </p:txBody>
      </p:sp>
    </p:spTree>
    <p:extLst>
      <p:ext uri="{BB962C8B-B14F-4D97-AF65-F5344CB8AC3E}">
        <p14:creationId xmlns:p14="http://schemas.microsoft.com/office/powerpoint/2010/main" val="3013705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u="sng" dirty="0" smtClean="0"/>
              <a:t>scalp</a:t>
            </a:r>
            <a:endParaRPr lang="en-US" b="1" i="1" u="sng" dirty="0"/>
          </a:p>
        </p:txBody>
      </p:sp>
      <p:sp>
        <p:nvSpPr>
          <p:cNvPr id="3" name="Content Placeholder 2"/>
          <p:cNvSpPr>
            <a:spLocks noGrp="1"/>
          </p:cNvSpPr>
          <p:nvPr>
            <p:ph idx="1"/>
          </p:nvPr>
        </p:nvSpPr>
        <p:spPr/>
        <p:txBody>
          <a:bodyPr/>
          <a:lstStyle/>
          <a:p>
            <a:r>
              <a:rPr lang="en-US" dirty="0" smtClean="0"/>
              <a:t>The scalp consists of five layers, the first three of which are bound together and move </a:t>
            </a:r>
          </a:p>
          <a:p>
            <a:r>
              <a:rPr lang="en-US" dirty="0" smtClean="0"/>
              <a:t>as a whole on the skull. </a:t>
            </a:r>
          </a:p>
          <a:p>
            <a:r>
              <a:rPr lang="en-US" dirty="0" smtClean="0"/>
              <a:t>The first letter of each layer combines to spell SCALP.</a:t>
            </a:r>
            <a:endParaRPr lang="en-US" dirty="0"/>
          </a:p>
        </p:txBody>
      </p:sp>
    </p:spTree>
    <p:extLst>
      <p:ext uri="{BB962C8B-B14F-4D97-AF65-F5344CB8AC3E}">
        <p14:creationId xmlns:p14="http://schemas.microsoft.com/office/powerpoint/2010/main" val="1759272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r>
              <a:rPr lang="en-US" sz="8800" b="1" i="1" dirty="0" smtClean="0">
                <a:solidFill>
                  <a:srgbClr val="FF0000"/>
                </a:solidFill>
                <a:latin typeface="Gigi" pitchFamily="82" charset="0"/>
              </a:rPr>
              <a:t>Thank you</a:t>
            </a:r>
            <a:endParaRPr lang="en-US" sz="8800" b="1" i="1" dirty="0">
              <a:solidFill>
                <a:srgbClr val="FF0000"/>
              </a:solidFill>
              <a:latin typeface="Gigi" pitchFamily="82" charset="0"/>
            </a:endParaRPr>
          </a:p>
        </p:txBody>
      </p:sp>
    </p:spTree>
    <p:extLst>
      <p:ext uri="{BB962C8B-B14F-4D97-AF65-F5344CB8AC3E}">
        <p14:creationId xmlns:p14="http://schemas.microsoft.com/office/powerpoint/2010/main" val="368867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scalp</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sz="5900" b="1" u="sng" dirty="0" smtClean="0">
                <a:solidFill>
                  <a:srgbClr val="FF0000"/>
                </a:solidFill>
              </a:rPr>
              <a:t> Skin </a:t>
            </a:r>
            <a:r>
              <a:rPr lang="en-US" dirty="0" smtClean="0"/>
              <a:t>which is thick and hair bearing and contains numerous sebaceous glands.</a:t>
            </a:r>
          </a:p>
          <a:p>
            <a:pPr marL="0" indent="0">
              <a:buNone/>
            </a:pPr>
            <a:r>
              <a:rPr lang="en-US" sz="5900" b="1" u="sng" dirty="0" smtClean="0">
                <a:solidFill>
                  <a:srgbClr val="FF0000"/>
                </a:solidFill>
              </a:rPr>
              <a:t>Connective </a:t>
            </a:r>
            <a:r>
              <a:rPr lang="en-US" sz="5900" b="1" u="sng" dirty="0">
                <a:solidFill>
                  <a:srgbClr val="FF0000"/>
                </a:solidFill>
              </a:rPr>
              <a:t>tissue </a:t>
            </a:r>
            <a:r>
              <a:rPr lang="en-US" dirty="0" smtClean="0"/>
              <a:t>of the superficial fascia beneath the skin, which is </a:t>
            </a:r>
            <a:r>
              <a:rPr lang="en-US" dirty="0" err="1" smtClean="0"/>
              <a:t>fibrofatty</a:t>
            </a:r>
            <a:r>
              <a:rPr lang="en-US" dirty="0" smtClean="0"/>
              <a:t>.</a:t>
            </a:r>
          </a:p>
          <a:p>
            <a:pPr marL="0" indent="0">
              <a:buNone/>
            </a:pPr>
            <a:r>
              <a:rPr lang="en-US" dirty="0" smtClean="0"/>
              <a:t> </a:t>
            </a:r>
            <a:r>
              <a:rPr lang="en-US" sz="5900" b="1" u="sng" dirty="0" err="1" smtClean="0">
                <a:solidFill>
                  <a:srgbClr val="FF0000"/>
                </a:solidFill>
              </a:rPr>
              <a:t>Aponeurosis</a:t>
            </a:r>
            <a:r>
              <a:rPr lang="en-US" sz="5900" b="1" u="sng" dirty="0" smtClean="0">
                <a:solidFill>
                  <a:srgbClr val="FF0000"/>
                </a:solidFill>
              </a:rPr>
              <a:t> (</a:t>
            </a:r>
            <a:r>
              <a:rPr lang="en-US" sz="5900" b="1" u="sng" dirty="0" err="1" smtClean="0">
                <a:solidFill>
                  <a:srgbClr val="FF0000"/>
                </a:solidFill>
              </a:rPr>
              <a:t>epicranial</a:t>
            </a:r>
            <a:r>
              <a:rPr lang="en-US" sz="5900" b="1" u="sng" dirty="0" smtClean="0">
                <a:solidFill>
                  <a:srgbClr val="FF0000"/>
                </a:solidFill>
              </a:rPr>
              <a:t>) </a:t>
            </a:r>
            <a:r>
              <a:rPr lang="en-US" dirty="0" smtClean="0"/>
              <a:t>which is a thin, </a:t>
            </a:r>
            <a:r>
              <a:rPr lang="en-US" dirty="0" err="1" smtClean="0"/>
              <a:t>tendinous</a:t>
            </a:r>
            <a:r>
              <a:rPr lang="en-US" dirty="0" smtClean="0"/>
              <a:t> sheet that unites the occipital  and frontal bellies of the </a:t>
            </a:r>
            <a:r>
              <a:rPr lang="en-US" dirty="0" err="1" smtClean="0"/>
              <a:t>occipitofrontalis</a:t>
            </a:r>
            <a:r>
              <a:rPr lang="en-US" dirty="0" smtClean="0"/>
              <a:t> muscle </a:t>
            </a:r>
          </a:p>
          <a:p>
            <a:pPr marL="0" indent="0">
              <a:buNone/>
            </a:pPr>
            <a:r>
              <a:rPr lang="en-US" sz="5900" b="1" u="sng" dirty="0">
                <a:solidFill>
                  <a:srgbClr val="FF0000"/>
                </a:solidFill>
              </a:rPr>
              <a:t>Loose areolar </a:t>
            </a:r>
            <a:r>
              <a:rPr lang="en-US" sz="5900" b="1" u="sng" dirty="0" smtClean="0">
                <a:solidFill>
                  <a:srgbClr val="FF0000"/>
                </a:solidFill>
              </a:rPr>
              <a:t>tissue </a:t>
            </a:r>
            <a:r>
              <a:rPr lang="en-US" dirty="0" smtClean="0"/>
              <a:t>which occupies the </a:t>
            </a:r>
            <a:r>
              <a:rPr lang="en-US" dirty="0" err="1" smtClean="0"/>
              <a:t>subaponeurotic</a:t>
            </a:r>
            <a:r>
              <a:rPr lang="en-US" dirty="0" smtClean="0"/>
              <a:t> space</a:t>
            </a:r>
          </a:p>
          <a:p>
            <a:pPr marL="0" indent="0">
              <a:buNone/>
            </a:pPr>
            <a:r>
              <a:rPr lang="en-US" dirty="0" smtClean="0"/>
              <a:t> </a:t>
            </a:r>
            <a:r>
              <a:rPr lang="en-US" sz="5800" b="1" u="sng" dirty="0" err="1" smtClean="0">
                <a:solidFill>
                  <a:srgbClr val="FF0000"/>
                </a:solidFill>
              </a:rPr>
              <a:t>Pericranium</a:t>
            </a:r>
            <a:r>
              <a:rPr lang="en-US" dirty="0" smtClean="0"/>
              <a:t> which is the </a:t>
            </a:r>
            <a:r>
              <a:rPr lang="en-US" dirty="0" err="1" smtClean="0"/>
              <a:t>periosteum</a:t>
            </a:r>
            <a:r>
              <a:rPr lang="en-US" dirty="0" smtClean="0"/>
              <a:t> covering the outer surface of the skull bones. </a:t>
            </a:r>
          </a:p>
        </p:txBody>
      </p:sp>
    </p:spTree>
    <p:extLst>
      <p:ext uri="{BB962C8B-B14F-4D97-AF65-F5344CB8AC3E}">
        <p14:creationId xmlns:p14="http://schemas.microsoft.com/office/powerpoint/2010/main" val="1052398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33400"/>
            <a:ext cx="58674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743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881063"/>
            <a:ext cx="7858125"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937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Muscles of the Scalp</a:t>
            </a:r>
            <a:br>
              <a:rPr lang="en-US" dirty="0" smtClean="0"/>
            </a:br>
            <a:endParaRPr lang="en-US" dirty="0"/>
          </a:p>
        </p:txBody>
      </p:sp>
      <p:sp>
        <p:nvSpPr>
          <p:cNvPr id="3" name="Content Placeholder 2"/>
          <p:cNvSpPr>
            <a:spLocks noGrp="1"/>
          </p:cNvSpPr>
          <p:nvPr>
            <p:ph idx="1"/>
          </p:nvPr>
        </p:nvSpPr>
        <p:spPr>
          <a:xfrm>
            <a:off x="457200" y="1066800"/>
            <a:ext cx="8229600" cy="5059363"/>
          </a:xfrm>
        </p:spPr>
        <p:txBody>
          <a:bodyPr/>
          <a:lstStyle/>
          <a:p>
            <a:pPr marL="514350" indent="-514350">
              <a:buFont typeface="+mj-lt"/>
              <a:buAutoNum type="arabicPeriod"/>
            </a:pPr>
            <a:r>
              <a:rPr lang="en-US" sz="3600" b="1" dirty="0" err="1" smtClean="0">
                <a:solidFill>
                  <a:srgbClr val="92D050"/>
                </a:solidFill>
              </a:rPr>
              <a:t>Occipitofrontalis</a:t>
            </a:r>
            <a:r>
              <a:rPr lang="en-US" sz="3600" b="1" dirty="0" smtClean="0">
                <a:solidFill>
                  <a:srgbClr val="92D050"/>
                </a:solidFill>
              </a:rPr>
              <a:t>:</a:t>
            </a:r>
          </a:p>
          <a:p>
            <a:r>
              <a:rPr lang="en-US" dirty="0" smtClean="0"/>
              <a:t> The origin, insertion, nerve supply, and action of this muscle are </a:t>
            </a:r>
          </a:p>
          <a:p>
            <a:r>
              <a:rPr lang="en-US" dirty="0" smtClean="0"/>
              <a:t>described in the following Table.</a:t>
            </a:r>
          </a:p>
          <a:p>
            <a:endParaRPr lang="en-US" dirty="0"/>
          </a:p>
        </p:txBody>
      </p:sp>
    </p:spTree>
    <p:extLst>
      <p:ext uri="{BB962C8B-B14F-4D97-AF65-F5344CB8AC3E}">
        <p14:creationId xmlns:p14="http://schemas.microsoft.com/office/powerpoint/2010/main" val="76248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67740"/>
            <a:ext cx="7620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481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77724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341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Sensory Nerve Supply of the Scalp</a:t>
            </a:r>
            <a:endParaRPr lang="en-US" b="1" dirty="0">
              <a:solidFill>
                <a:srgbClr val="FF0000"/>
              </a:solidFill>
            </a:endParaRPr>
          </a:p>
        </p:txBody>
      </p:sp>
      <p:sp>
        <p:nvSpPr>
          <p:cNvPr id="3" name="Content Placeholder 2"/>
          <p:cNvSpPr>
            <a:spLocks noGrp="1"/>
          </p:cNvSpPr>
          <p:nvPr>
            <p:ph idx="1"/>
          </p:nvPr>
        </p:nvSpPr>
        <p:spPr>
          <a:xfrm>
            <a:off x="457200" y="1219200"/>
            <a:ext cx="8229600" cy="4906963"/>
          </a:xfrm>
        </p:spPr>
        <p:txBody>
          <a:bodyPr>
            <a:normAutofit fontScale="25000" lnSpcReduction="20000"/>
          </a:bodyPr>
          <a:lstStyle/>
          <a:p>
            <a:pPr marL="0" indent="0">
              <a:buNone/>
            </a:pPr>
            <a:r>
              <a:rPr lang="en-US" sz="8000" b="1" dirty="0"/>
              <a:t>The main trunks of the sensory nerves lie in the superficial fascia. </a:t>
            </a:r>
            <a:r>
              <a:rPr lang="en-US" sz="8000" b="1" dirty="0"/>
              <a:t>The following nerves </a:t>
            </a:r>
            <a:r>
              <a:rPr lang="en-US" sz="8000" b="1" dirty="0" smtClean="0"/>
              <a:t>are </a:t>
            </a:r>
            <a:r>
              <a:rPr lang="en-US" sz="8000" b="1" dirty="0"/>
              <a:t>present (Fig. 3</a:t>
            </a:r>
            <a:r>
              <a:rPr lang="en-US" sz="8000" b="1" dirty="0" smtClean="0"/>
              <a:t>):</a:t>
            </a:r>
          </a:p>
          <a:p>
            <a:pPr marL="0" indent="0">
              <a:buNone/>
            </a:pPr>
            <a:endParaRPr lang="en-US" sz="8000" b="1" dirty="0"/>
          </a:p>
          <a:p>
            <a:pPr marL="0" indent="0">
              <a:buNone/>
            </a:pPr>
            <a:r>
              <a:rPr lang="en-US" sz="9600" b="1" u="sng" dirty="0" smtClean="0">
                <a:solidFill>
                  <a:srgbClr val="92D050"/>
                </a:solidFill>
              </a:rPr>
              <a:t>The </a:t>
            </a:r>
            <a:r>
              <a:rPr lang="en-US" sz="9600" b="1" u="sng" dirty="0" err="1" smtClean="0">
                <a:solidFill>
                  <a:srgbClr val="92D050"/>
                </a:solidFill>
              </a:rPr>
              <a:t>supratrochlear</a:t>
            </a:r>
            <a:r>
              <a:rPr lang="en-US" sz="9600" b="1" u="sng" dirty="0" smtClean="0">
                <a:solidFill>
                  <a:srgbClr val="92D050"/>
                </a:solidFill>
              </a:rPr>
              <a:t> nerve, </a:t>
            </a:r>
            <a:r>
              <a:rPr lang="en-US" sz="8000" b="1" dirty="0"/>
              <a:t>a branch of the ophthalmic division of the trigeminal nerve, </a:t>
            </a:r>
            <a:r>
              <a:rPr lang="en-US" sz="8000" b="1" dirty="0" smtClean="0"/>
              <a:t>winds </a:t>
            </a:r>
            <a:r>
              <a:rPr lang="en-US" sz="8000" b="1" dirty="0"/>
              <a:t>around the superior orbital margin and supplies the scalp. It passes backward </a:t>
            </a:r>
            <a:r>
              <a:rPr lang="en-US" sz="8000" b="1" dirty="0" smtClean="0"/>
              <a:t>and </a:t>
            </a:r>
            <a:r>
              <a:rPr lang="en-US" sz="8000" b="1" dirty="0"/>
              <a:t>reaches the vertex of the skull</a:t>
            </a:r>
            <a:r>
              <a:rPr lang="en-US" sz="8000" b="1" dirty="0" smtClean="0"/>
              <a:t>.</a:t>
            </a:r>
          </a:p>
          <a:p>
            <a:pPr marL="0" indent="0">
              <a:buNone/>
            </a:pPr>
            <a:endParaRPr lang="en-US" sz="8000" b="1" dirty="0"/>
          </a:p>
          <a:p>
            <a:pPr marL="0" indent="0">
              <a:buNone/>
            </a:pPr>
            <a:r>
              <a:rPr lang="en-US" sz="9600" b="1" u="sng" dirty="0">
                <a:solidFill>
                  <a:srgbClr val="92D050"/>
                </a:solidFill>
              </a:rPr>
              <a:t>The supraorbital nerve, </a:t>
            </a:r>
            <a:r>
              <a:rPr lang="en-US" sz="8000" b="1" dirty="0"/>
              <a:t>a branch of the ophthalmic division of the trigeminal nerve, </a:t>
            </a:r>
            <a:r>
              <a:rPr lang="en-US" sz="8000" b="1" dirty="0" smtClean="0"/>
              <a:t>winds </a:t>
            </a:r>
            <a:r>
              <a:rPr lang="en-US" sz="8000" b="1" dirty="0"/>
              <a:t>around the superior orbital margin and ascends over the forehead. It supplies the </a:t>
            </a:r>
            <a:r>
              <a:rPr lang="en-US" sz="8000" b="1" dirty="0" smtClean="0"/>
              <a:t>scalp </a:t>
            </a:r>
            <a:r>
              <a:rPr lang="en-US" sz="8000" b="1" dirty="0"/>
              <a:t>as far backward as the vertex</a:t>
            </a:r>
            <a:r>
              <a:rPr lang="en-US" sz="8000" b="1" dirty="0" smtClean="0"/>
              <a:t>.</a:t>
            </a:r>
          </a:p>
          <a:p>
            <a:pPr marL="0" indent="0">
              <a:buNone/>
            </a:pPr>
            <a:endParaRPr lang="en-US" sz="8000" b="1" dirty="0"/>
          </a:p>
          <a:p>
            <a:pPr marL="0" indent="0">
              <a:buNone/>
            </a:pPr>
            <a:r>
              <a:rPr lang="en-US" sz="9600" b="1" u="sng" dirty="0">
                <a:solidFill>
                  <a:srgbClr val="92D050"/>
                </a:solidFill>
              </a:rPr>
              <a:t>The </a:t>
            </a:r>
            <a:r>
              <a:rPr lang="en-US" sz="9600" b="1" u="sng" dirty="0" err="1">
                <a:solidFill>
                  <a:srgbClr val="92D050"/>
                </a:solidFill>
              </a:rPr>
              <a:t>zygomaticotemporal</a:t>
            </a:r>
            <a:r>
              <a:rPr lang="en-US" sz="9600" b="1" u="sng" dirty="0">
                <a:solidFill>
                  <a:srgbClr val="92D050"/>
                </a:solidFill>
              </a:rPr>
              <a:t> nerve, </a:t>
            </a:r>
            <a:r>
              <a:rPr lang="en-US" sz="8000" b="1" dirty="0" smtClean="0"/>
              <a:t>a branch of the maxillary division of the trigeminal nerve, supplies the scalp over the temple.</a:t>
            </a:r>
          </a:p>
          <a:p>
            <a:pPr marL="0" indent="0">
              <a:buNone/>
            </a:pPr>
            <a:endParaRPr lang="en-US" dirty="0"/>
          </a:p>
        </p:txBody>
      </p:sp>
    </p:spTree>
    <p:extLst>
      <p:ext uri="{BB962C8B-B14F-4D97-AF65-F5344CB8AC3E}">
        <p14:creationId xmlns:p14="http://schemas.microsoft.com/office/powerpoint/2010/main" val="3028418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782</Words>
  <Application>Microsoft Office PowerPoint</Application>
  <PresentationFormat>On-screen Show (4:3)</PresentationFormat>
  <Paragraphs>53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scalp</vt:lpstr>
      <vt:lpstr>scalp</vt:lpstr>
      <vt:lpstr>scalp</vt:lpstr>
      <vt:lpstr>PowerPoint Presentation</vt:lpstr>
      <vt:lpstr>PowerPoint Presentation</vt:lpstr>
      <vt:lpstr>Muscles of the Scalp </vt:lpstr>
      <vt:lpstr>PowerPoint Presentation</vt:lpstr>
      <vt:lpstr>PowerPoint Presentation</vt:lpstr>
      <vt:lpstr>Sensory Nerve Supply of the Scalp</vt:lpstr>
      <vt:lpstr>Sensory Nerve Supply of the Scalp</vt:lpstr>
      <vt:lpstr>PowerPoint Presentation</vt:lpstr>
      <vt:lpstr>Arterial Supply of the Scalp</vt:lpstr>
      <vt:lpstr>Arterial Supply of the Scalp</vt:lpstr>
      <vt:lpstr>PowerPoint Presentation</vt:lpstr>
      <vt:lpstr>Venous Drainage of the Scalp </vt:lpstr>
      <vt:lpstr>PowerPoint Presentation</vt:lpstr>
      <vt:lpstr>Lymph Drainage of the Scalp</vt:lpstr>
      <vt:lpstr>PowerPoint Presentation</vt:lpstr>
      <vt:lpstr>Clinical Notes and significance </vt:lpstr>
      <vt:lpstr>Thank you</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scalp</dc:title>
  <dc:creator>DR.Ahmed Saker</dc:creator>
  <cp:lastModifiedBy>DR.Ahmed Saker</cp:lastModifiedBy>
  <cp:revision>7</cp:revision>
  <dcterms:created xsi:type="dcterms:W3CDTF">2022-10-05T07:49:17Z</dcterms:created>
  <dcterms:modified xsi:type="dcterms:W3CDTF">2022-10-05T08:56:19Z</dcterms:modified>
</cp:coreProperties>
</file>